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80" r:id="rId4"/>
    <p:sldId id="290" r:id="rId5"/>
    <p:sldId id="269" r:id="rId6"/>
    <p:sldId id="274" r:id="rId7"/>
    <p:sldId id="299" r:id="rId8"/>
    <p:sldId id="288" r:id="rId9"/>
    <p:sldId id="297" r:id="rId10"/>
    <p:sldId id="284" r:id="rId11"/>
    <p:sldId id="276" r:id="rId12"/>
    <p:sldId id="278" r:id="rId13"/>
    <p:sldId id="294" r:id="rId14"/>
    <p:sldId id="295" r:id="rId15"/>
    <p:sldId id="282" r:id="rId16"/>
    <p:sldId id="298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D3-B045-40E9-BAF2-78335B5B530A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B191AB5-88F8-4F71-B41E-53933F110B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D3-B045-40E9-BAF2-78335B5B530A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B191AB5-88F8-4F71-B41E-53933F110B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8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D3-B045-40E9-BAF2-78335B5B530A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B191AB5-88F8-4F71-B41E-53933F110B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6493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D3-B045-40E9-BAF2-78335B5B530A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B191AB5-88F8-4F71-B41E-53933F110B47}" type="slidenum">
              <a:rPr lang="es-ES" smtClean="0"/>
              <a:t>‹#›</a:t>
            </a:fld>
            <a:endParaRPr lang="es-E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1004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D3-B045-40E9-BAF2-78335B5B530A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B191AB5-88F8-4F71-B41E-53933F110B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847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D3-B045-40E9-BAF2-78335B5B530A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1AB5-88F8-4F71-B41E-53933F110B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9011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D3-B045-40E9-BAF2-78335B5B530A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1AB5-88F8-4F71-B41E-53933F110B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692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D3-B045-40E9-BAF2-78335B5B530A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1AB5-88F8-4F71-B41E-53933F110B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45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6A15ED3-B045-40E9-BAF2-78335B5B530A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B191AB5-88F8-4F71-B41E-53933F110B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08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D3-B045-40E9-BAF2-78335B5B530A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1AB5-88F8-4F71-B41E-53933F110B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39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D3-B045-40E9-BAF2-78335B5B530A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B191AB5-88F8-4F71-B41E-53933F110B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03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D3-B045-40E9-BAF2-78335B5B530A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1AB5-88F8-4F71-B41E-53933F110B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10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D3-B045-40E9-BAF2-78335B5B530A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1AB5-88F8-4F71-B41E-53933F110B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39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D3-B045-40E9-BAF2-78335B5B530A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1AB5-88F8-4F71-B41E-53933F110B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99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D3-B045-40E9-BAF2-78335B5B530A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1AB5-88F8-4F71-B41E-53933F110B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64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D3-B045-40E9-BAF2-78335B5B530A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1AB5-88F8-4F71-B41E-53933F110B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69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5ED3-B045-40E9-BAF2-78335B5B530A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1AB5-88F8-4F71-B41E-53933F110B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37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15ED3-B045-40E9-BAF2-78335B5B530A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91AB5-88F8-4F71-B41E-53933F110B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117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St. Stephen’s </a:t>
            </a:r>
            <a:r>
              <a:rPr lang="es-ES" dirty="0" err="1"/>
              <a:t>T</a:t>
            </a:r>
            <a:r>
              <a:rPr lang="es-ES" dirty="0" err="1" smtClean="0"/>
              <a:t>rip</a:t>
            </a:r>
            <a:r>
              <a:rPr lang="es-ES" dirty="0" smtClean="0"/>
              <a:t> to </a:t>
            </a:r>
            <a:r>
              <a:rPr lang="es-ES" dirty="0" err="1" smtClean="0"/>
              <a:t>Spain</a:t>
            </a:r>
            <a:r>
              <a:rPr lang="es-ES" dirty="0" smtClean="0"/>
              <a:t> – </a:t>
            </a:r>
            <a:r>
              <a:rPr lang="es-ES" dirty="0" err="1" smtClean="0"/>
              <a:t>May</a:t>
            </a:r>
            <a:r>
              <a:rPr lang="es-ES" dirty="0" smtClean="0"/>
              <a:t> 2023</a:t>
            </a:r>
            <a:endParaRPr lang="es-ES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7" y="5383370"/>
            <a:ext cx="2841698" cy="120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Daily</a:t>
            </a:r>
            <a:r>
              <a:rPr lang="es-ES" dirty="0" smtClean="0"/>
              <a:t> </a:t>
            </a:r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Classes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115906" y="2947737"/>
            <a:ext cx="7030787" cy="31568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b="1" dirty="0" err="1" smtClean="0">
                <a:solidFill>
                  <a:schemeClr val="bg1"/>
                </a:solidFill>
              </a:rPr>
              <a:t>Children</a:t>
            </a:r>
            <a:r>
              <a:rPr lang="es-ES" sz="2200" b="1" dirty="0" smtClean="0">
                <a:solidFill>
                  <a:schemeClr val="bg1"/>
                </a:solidFill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</a:rPr>
              <a:t>taught</a:t>
            </a:r>
            <a:r>
              <a:rPr lang="es-ES" sz="2200" b="1" dirty="0" smtClean="0">
                <a:solidFill>
                  <a:schemeClr val="bg1"/>
                </a:solidFill>
              </a:rPr>
              <a:t> in </a:t>
            </a:r>
            <a:r>
              <a:rPr lang="es-ES" sz="2200" b="1" dirty="0" err="1" smtClean="0">
                <a:solidFill>
                  <a:schemeClr val="bg1"/>
                </a:solidFill>
              </a:rPr>
              <a:t>small</a:t>
            </a:r>
            <a:r>
              <a:rPr lang="es-ES" sz="2200" b="1" dirty="0" smtClean="0">
                <a:solidFill>
                  <a:schemeClr val="bg1"/>
                </a:solidFill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</a:rPr>
              <a:t>groups</a:t>
            </a:r>
            <a:r>
              <a:rPr lang="es-ES" sz="2200" b="1" dirty="0" smtClean="0">
                <a:solidFill>
                  <a:schemeClr val="bg1"/>
                </a:solidFill>
              </a:rPr>
              <a:t> (</a:t>
            </a:r>
            <a:r>
              <a:rPr lang="es-ES" sz="2200" b="1" dirty="0" err="1" smtClean="0">
                <a:solidFill>
                  <a:schemeClr val="bg1"/>
                </a:solidFill>
              </a:rPr>
              <a:t>maximum</a:t>
            </a:r>
            <a:r>
              <a:rPr lang="es-ES" sz="2200" b="1" dirty="0" smtClean="0">
                <a:solidFill>
                  <a:schemeClr val="bg1"/>
                </a:solidFill>
              </a:rPr>
              <a:t> of 10 </a:t>
            </a:r>
            <a:r>
              <a:rPr lang="es-ES" sz="2200" b="1" dirty="0" err="1" smtClean="0">
                <a:solidFill>
                  <a:schemeClr val="bg1"/>
                </a:solidFill>
              </a:rPr>
              <a:t>students</a:t>
            </a:r>
            <a:r>
              <a:rPr lang="es-ES" sz="2200" b="1" dirty="0" smtClean="0">
                <a:solidFill>
                  <a:schemeClr val="bg1"/>
                </a:solidFill>
              </a:rPr>
              <a:t> per </a:t>
            </a:r>
            <a:r>
              <a:rPr lang="es-ES" sz="2200" b="1" dirty="0" err="1" smtClean="0">
                <a:solidFill>
                  <a:schemeClr val="bg1"/>
                </a:solidFill>
              </a:rPr>
              <a:t>group</a:t>
            </a:r>
            <a:r>
              <a:rPr lang="es-ES" sz="2200" b="1" dirty="0" smtClean="0">
                <a:solidFill>
                  <a:schemeClr val="bg1"/>
                </a:solidFill>
              </a:rPr>
              <a:t>)</a:t>
            </a:r>
          </a:p>
          <a:p>
            <a:endParaRPr lang="es-ES" sz="2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b="1" dirty="0" err="1">
                <a:solidFill>
                  <a:schemeClr val="bg1"/>
                </a:solidFill>
              </a:rPr>
              <a:t>Native</a:t>
            </a:r>
            <a:r>
              <a:rPr lang="es-ES" sz="2200" b="1" dirty="0">
                <a:solidFill>
                  <a:schemeClr val="bg1"/>
                </a:solidFill>
              </a:rPr>
              <a:t> </a:t>
            </a:r>
            <a:r>
              <a:rPr lang="es-ES" sz="2200" b="1" dirty="0" err="1">
                <a:solidFill>
                  <a:schemeClr val="bg1"/>
                </a:solidFill>
              </a:rPr>
              <a:t>qualified</a:t>
            </a:r>
            <a:r>
              <a:rPr lang="es-ES" sz="2200" b="1" dirty="0">
                <a:solidFill>
                  <a:schemeClr val="bg1"/>
                </a:solidFill>
              </a:rPr>
              <a:t> </a:t>
            </a:r>
            <a:r>
              <a:rPr lang="es-ES" sz="2200" b="1" dirty="0" err="1">
                <a:solidFill>
                  <a:schemeClr val="bg1"/>
                </a:solidFill>
              </a:rPr>
              <a:t>Spanish</a:t>
            </a:r>
            <a:r>
              <a:rPr lang="es-ES" sz="2200" b="1" dirty="0">
                <a:solidFill>
                  <a:schemeClr val="bg1"/>
                </a:solidFill>
              </a:rPr>
              <a:t> </a:t>
            </a:r>
            <a:r>
              <a:rPr lang="es-ES" sz="2200" b="1" dirty="0" err="1">
                <a:solidFill>
                  <a:schemeClr val="bg1"/>
                </a:solidFill>
              </a:rPr>
              <a:t>teachers</a:t>
            </a:r>
            <a:endParaRPr lang="es-ES" sz="2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b="1" dirty="0" err="1" smtClean="0">
                <a:solidFill>
                  <a:schemeClr val="bg1"/>
                </a:solidFill>
              </a:rPr>
              <a:t>Focus</a:t>
            </a:r>
            <a:r>
              <a:rPr lang="es-ES" sz="2200" b="1" dirty="0" smtClean="0">
                <a:solidFill>
                  <a:schemeClr val="bg1"/>
                </a:solidFill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</a:rPr>
              <a:t>on</a:t>
            </a:r>
            <a:r>
              <a:rPr lang="es-ES" sz="2200" b="1" dirty="0" smtClean="0">
                <a:solidFill>
                  <a:schemeClr val="bg1"/>
                </a:solidFill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</a:rPr>
              <a:t>coversational</a:t>
            </a:r>
            <a:r>
              <a:rPr lang="es-ES" sz="2200" b="1" dirty="0" smtClean="0">
                <a:solidFill>
                  <a:schemeClr val="bg1"/>
                </a:solidFill>
              </a:rPr>
              <a:t> / </a:t>
            </a:r>
            <a:r>
              <a:rPr lang="es-ES" sz="2200" b="1" dirty="0" err="1">
                <a:solidFill>
                  <a:schemeClr val="bg1"/>
                </a:solidFill>
              </a:rPr>
              <a:t>p</a:t>
            </a:r>
            <a:r>
              <a:rPr lang="es-ES" sz="2200" b="1" dirty="0" err="1" smtClean="0">
                <a:solidFill>
                  <a:schemeClr val="bg1"/>
                </a:solidFill>
              </a:rPr>
              <a:t>ractical</a:t>
            </a:r>
            <a:r>
              <a:rPr lang="es-ES" sz="2200" b="1" dirty="0" smtClean="0">
                <a:solidFill>
                  <a:schemeClr val="bg1"/>
                </a:solidFill>
              </a:rPr>
              <a:t> </a:t>
            </a:r>
            <a:r>
              <a:rPr lang="es-ES" sz="2200" b="1" dirty="0" err="1">
                <a:solidFill>
                  <a:schemeClr val="bg1"/>
                </a:solidFill>
              </a:rPr>
              <a:t>l</a:t>
            </a:r>
            <a:r>
              <a:rPr lang="es-ES" sz="2200" b="1" dirty="0" err="1" smtClean="0">
                <a:solidFill>
                  <a:schemeClr val="bg1"/>
                </a:solidFill>
              </a:rPr>
              <a:t>anguage</a:t>
            </a:r>
            <a:r>
              <a:rPr lang="es-ES" sz="2200" b="1" dirty="0" smtClean="0">
                <a:solidFill>
                  <a:schemeClr val="bg1"/>
                </a:solidFill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</a:rPr>
              <a:t>such</a:t>
            </a:r>
            <a:r>
              <a:rPr lang="es-ES" sz="2200" b="1" dirty="0" smtClean="0">
                <a:solidFill>
                  <a:schemeClr val="bg1"/>
                </a:solidFill>
              </a:rPr>
              <a:t> as </a:t>
            </a:r>
            <a:r>
              <a:rPr lang="es-ES" sz="2200" b="1" dirty="0" err="1" smtClean="0">
                <a:solidFill>
                  <a:schemeClr val="bg1"/>
                </a:solidFill>
              </a:rPr>
              <a:t>food</a:t>
            </a:r>
            <a:r>
              <a:rPr lang="es-ES" sz="2200" b="1" dirty="0" smtClean="0">
                <a:solidFill>
                  <a:schemeClr val="bg1"/>
                </a:solidFill>
              </a:rPr>
              <a:t>, trips, </a:t>
            </a:r>
            <a:r>
              <a:rPr lang="es-ES" sz="2200" b="1" dirty="0" err="1" smtClean="0">
                <a:solidFill>
                  <a:schemeClr val="bg1"/>
                </a:solidFill>
              </a:rPr>
              <a:t>prices</a:t>
            </a:r>
            <a:endParaRPr lang="es-ES" sz="2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b="1" dirty="0" err="1" smtClean="0">
                <a:solidFill>
                  <a:schemeClr val="bg1"/>
                </a:solidFill>
              </a:rPr>
              <a:t>Postcard</a:t>
            </a:r>
            <a:r>
              <a:rPr lang="es-ES" sz="2200" b="1" dirty="0" smtClean="0">
                <a:solidFill>
                  <a:schemeClr val="bg1"/>
                </a:solidFill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</a:rPr>
              <a:t>writing</a:t>
            </a:r>
            <a:r>
              <a:rPr lang="es-ES" sz="2200" b="1" dirty="0" smtClean="0">
                <a:solidFill>
                  <a:schemeClr val="bg1"/>
                </a:solidFill>
              </a:rPr>
              <a:t> in </a:t>
            </a:r>
            <a:r>
              <a:rPr lang="es-ES" sz="2200" b="1" dirty="0" err="1" smtClean="0">
                <a:solidFill>
                  <a:schemeClr val="bg1"/>
                </a:solidFill>
              </a:rPr>
              <a:t>Spanish</a:t>
            </a:r>
            <a:endParaRPr lang="es-ES" sz="2200" b="1" dirty="0" smtClean="0">
              <a:solidFill>
                <a:schemeClr val="bg1"/>
              </a:solidFill>
            </a:endParaRPr>
          </a:p>
          <a:p>
            <a:endParaRPr lang="es-ES" sz="2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b="1" dirty="0" err="1" smtClean="0">
                <a:solidFill>
                  <a:schemeClr val="bg1"/>
                </a:solidFill>
              </a:rPr>
              <a:t>Children</a:t>
            </a:r>
            <a:r>
              <a:rPr lang="es-ES" sz="2200" b="1" dirty="0" smtClean="0">
                <a:solidFill>
                  <a:schemeClr val="bg1"/>
                </a:solidFill>
              </a:rPr>
              <a:t> to </a:t>
            </a:r>
            <a:r>
              <a:rPr lang="es-ES" sz="2200" b="1" dirty="0" err="1" smtClean="0">
                <a:solidFill>
                  <a:schemeClr val="bg1"/>
                </a:solidFill>
              </a:rPr>
              <a:t>take</a:t>
            </a:r>
            <a:r>
              <a:rPr lang="es-ES" sz="2200" b="1" dirty="0" smtClean="0">
                <a:solidFill>
                  <a:schemeClr val="bg1"/>
                </a:solidFill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</a:rPr>
              <a:t>their</a:t>
            </a:r>
            <a:r>
              <a:rPr lang="es-ES" sz="2200" b="1" dirty="0" smtClean="0">
                <a:solidFill>
                  <a:schemeClr val="bg1"/>
                </a:solidFill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</a:rPr>
              <a:t>lessons</a:t>
            </a:r>
            <a:r>
              <a:rPr lang="es-ES" sz="2200" b="1" dirty="0" smtClean="0">
                <a:solidFill>
                  <a:schemeClr val="bg1"/>
                </a:solidFill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</a:rPr>
              <a:t>outdoors</a:t>
            </a:r>
            <a:r>
              <a:rPr lang="es-ES" sz="2200" b="1" dirty="0" smtClean="0">
                <a:solidFill>
                  <a:schemeClr val="bg1"/>
                </a:solidFill>
              </a:rPr>
              <a:t> in </a:t>
            </a:r>
            <a:r>
              <a:rPr lang="es-ES" sz="2200" b="1" dirty="0" err="1" smtClean="0">
                <a:solidFill>
                  <a:schemeClr val="bg1"/>
                </a:solidFill>
              </a:rPr>
              <a:t>the</a:t>
            </a:r>
            <a:r>
              <a:rPr lang="es-ES" sz="2200" b="1" dirty="0" smtClean="0">
                <a:solidFill>
                  <a:schemeClr val="bg1"/>
                </a:solidFill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</a:rPr>
              <a:t>afternoons</a:t>
            </a:r>
            <a:r>
              <a:rPr lang="es-ES" sz="2200" b="1" dirty="0" smtClean="0">
                <a:solidFill>
                  <a:schemeClr val="bg1"/>
                </a:solidFill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</a:rPr>
              <a:t>completing</a:t>
            </a:r>
            <a:r>
              <a:rPr lang="es-ES" sz="2200" b="1" dirty="0" smtClean="0">
                <a:solidFill>
                  <a:schemeClr val="bg1"/>
                </a:solidFill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</a:rPr>
              <a:t>vocabulary</a:t>
            </a:r>
            <a:r>
              <a:rPr lang="es-ES" sz="2200" b="1" dirty="0" smtClean="0">
                <a:solidFill>
                  <a:schemeClr val="bg1"/>
                </a:solidFill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</a:rPr>
              <a:t>scavenger</a:t>
            </a:r>
            <a:r>
              <a:rPr lang="es-ES" sz="2200" b="1" dirty="0" smtClean="0">
                <a:solidFill>
                  <a:schemeClr val="bg1"/>
                </a:solidFill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</a:rPr>
              <a:t>hunts</a:t>
            </a:r>
            <a:r>
              <a:rPr lang="es-ES" sz="2200" b="1" dirty="0" smtClean="0">
                <a:solidFill>
                  <a:schemeClr val="bg1"/>
                </a:solidFill>
              </a:rPr>
              <a:t>, </a:t>
            </a:r>
            <a:r>
              <a:rPr lang="es-ES" sz="2200" b="1" dirty="0" err="1" smtClean="0">
                <a:solidFill>
                  <a:schemeClr val="bg1"/>
                </a:solidFill>
              </a:rPr>
              <a:t>buying</a:t>
            </a:r>
            <a:r>
              <a:rPr lang="es-ES" sz="2200" b="1" dirty="0" smtClean="0">
                <a:solidFill>
                  <a:schemeClr val="bg1"/>
                </a:solidFill>
              </a:rPr>
              <a:t> vegetables at </a:t>
            </a:r>
            <a:r>
              <a:rPr lang="es-ES" sz="2200" b="1" dirty="0" err="1" smtClean="0">
                <a:solidFill>
                  <a:schemeClr val="bg1"/>
                </a:solidFill>
              </a:rPr>
              <a:t>the</a:t>
            </a:r>
            <a:r>
              <a:rPr lang="es-ES" sz="2200" b="1" dirty="0" smtClean="0">
                <a:solidFill>
                  <a:schemeClr val="bg1"/>
                </a:solidFill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</a:rPr>
              <a:t>market</a:t>
            </a:r>
            <a:r>
              <a:rPr lang="es-ES" sz="2200" b="1" dirty="0">
                <a:solidFill>
                  <a:schemeClr val="bg1"/>
                </a:solidFill>
              </a:rPr>
              <a:t> </a:t>
            </a:r>
            <a:r>
              <a:rPr lang="es-ES" sz="2200" b="1" dirty="0" smtClean="0">
                <a:solidFill>
                  <a:schemeClr val="bg1"/>
                </a:solidFill>
              </a:rPr>
              <a:t>etc. </a:t>
            </a:r>
          </a:p>
        </p:txBody>
      </p:sp>
      <p:pic>
        <p:nvPicPr>
          <p:cNvPr id="9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31" y="905779"/>
            <a:ext cx="1449898" cy="6162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817" y="2097478"/>
            <a:ext cx="2995559" cy="224666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04817" y="-2195879"/>
            <a:ext cx="4349416" cy="395177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85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Tour of El Puerto 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240711" y="2292192"/>
            <a:ext cx="4138783" cy="39022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err="1" smtClean="0">
                <a:solidFill>
                  <a:schemeClr val="bg1"/>
                </a:solidFill>
              </a:rPr>
              <a:t>Bullring</a:t>
            </a:r>
            <a:r>
              <a:rPr lang="es-ES" sz="2400" b="1" dirty="0" smtClean="0">
                <a:solidFill>
                  <a:schemeClr val="bg1"/>
                </a:solidFill>
              </a:rPr>
              <a:t> tour?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bg1"/>
                </a:solidFill>
              </a:rPr>
              <a:t>Castillo San Marcos tour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err="1" smtClean="0">
                <a:solidFill>
                  <a:schemeClr val="bg1"/>
                </a:solidFill>
              </a:rPr>
              <a:t>Market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trip</a:t>
            </a:r>
            <a:endParaRPr lang="es-ES" sz="2400" b="1" dirty="0" smtClean="0">
              <a:solidFill>
                <a:schemeClr val="bg1"/>
              </a:solidFill>
            </a:endParaRPr>
          </a:p>
          <a:p>
            <a:endParaRPr lang="es-E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err="1" smtClean="0">
                <a:solidFill>
                  <a:schemeClr val="bg1"/>
                </a:solidFill>
              </a:rPr>
              <a:t>Visit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the</a:t>
            </a:r>
            <a:r>
              <a:rPr lang="es-ES" sz="2400" b="1" dirty="0" smtClean="0">
                <a:solidFill>
                  <a:schemeClr val="bg1"/>
                </a:solidFill>
              </a:rPr>
              <a:t> local </a:t>
            </a:r>
            <a:r>
              <a:rPr lang="es-ES" sz="2400" b="1" dirty="0" err="1" smtClean="0">
                <a:solidFill>
                  <a:schemeClr val="bg1"/>
                </a:solidFill>
              </a:rPr>
              <a:t>cathedral</a:t>
            </a:r>
            <a:endParaRPr lang="es-E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bg1"/>
                </a:solidFill>
              </a:rPr>
              <a:t>Beach </a:t>
            </a:r>
            <a:r>
              <a:rPr lang="es-ES" sz="2400" b="1" dirty="0" err="1" smtClean="0">
                <a:solidFill>
                  <a:schemeClr val="bg1"/>
                </a:solidFill>
              </a:rPr>
              <a:t>outing</a:t>
            </a:r>
            <a:r>
              <a:rPr lang="es-ES" sz="2400" b="1" dirty="0" smtClean="0">
                <a:solidFill>
                  <a:schemeClr val="bg1"/>
                </a:solidFill>
              </a:rPr>
              <a:t> (</a:t>
            </a:r>
            <a:r>
              <a:rPr lang="es-ES" sz="2400" b="1" dirty="0" err="1" smtClean="0">
                <a:solidFill>
                  <a:schemeClr val="bg1"/>
                </a:solidFill>
              </a:rPr>
              <a:t>paddling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only-weather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dependent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2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31" y="905779"/>
            <a:ext cx="1449898" cy="616207"/>
          </a:xfrm>
          <a:prstGeom prst="rect">
            <a:avLst/>
          </a:prstGeom>
        </p:spPr>
      </p:pic>
      <p:pic>
        <p:nvPicPr>
          <p:cNvPr id="1029" name="Picture 5" descr="C:\Users\awilliams\AppData\Local\Microsoft\Windows\Temporary Internet Files\Content.IE5\M2SQY2E0\20170930_103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335" y="2022947"/>
            <a:ext cx="2583045" cy="459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89" y="3250077"/>
            <a:ext cx="2850432" cy="213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Cádiz </a:t>
            </a:r>
            <a:r>
              <a:rPr lang="es-ES" dirty="0" err="1" smtClean="0"/>
              <a:t>Outing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240712" y="2292192"/>
            <a:ext cx="3525172" cy="39022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err="1" smtClean="0">
                <a:solidFill>
                  <a:schemeClr val="bg1"/>
                </a:solidFill>
              </a:rPr>
              <a:t>Return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>
                <a:solidFill>
                  <a:schemeClr val="bg1"/>
                </a:solidFill>
              </a:rPr>
              <a:t>f</a:t>
            </a:r>
            <a:r>
              <a:rPr lang="es-ES" sz="2400" b="1" dirty="0" smtClean="0">
                <a:solidFill>
                  <a:schemeClr val="bg1"/>
                </a:solidFill>
              </a:rPr>
              <a:t>erry </a:t>
            </a:r>
            <a:r>
              <a:rPr lang="es-ES" sz="2400" b="1" dirty="0" err="1" smtClean="0">
                <a:solidFill>
                  <a:schemeClr val="bg1"/>
                </a:solidFill>
              </a:rPr>
              <a:t>trip</a:t>
            </a:r>
            <a:endParaRPr lang="es-E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bg1"/>
                </a:solidFill>
              </a:rPr>
              <a:t>Churros con chocolate </a:t>
            </a:r>
            <a:r>
              <a:rPr lang="es-ES" sz="2400" b="1" dirty="0" err="1" smtClean="0">
                <a:solidFill>
                  <a:schemeClr val="bg1"/>
                </a:solidFill>
              </a:rPr>
              <a:t>tasting</a:t>
            </a:r>
            <a:r>
              <a:rPr lang="es-ES" sz="2400" b="1" dirty="0" smtClean="0">
                <a:solidFill>
                  <a:schemeClr val="bg1"/>
                </a:solidFill>
              </a:rPr>
              <a:t> at </a:t>
            </a:r>
            <a:r>
              <a:rPr lang="es-ES" sz="2400" b="1" dirty="0" err="1" smtClean="0">
                <a:solidFill>
                  <a:schemeClr val="bg1"/>
                </a:solidFill>
              </a:rPr>
              <a:t>an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authentic</a:t>
            </a:r>
            <a:r>
              <a:rPr lang="es-ES" sz="2400" b="1" dirty="0" smtClean="0">
                <a:solidFill>
                  <a:schemeClr val="bg1"/>
                </a:solidFill>
              </a:rPr>
              <a:t> café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bg1"/>
                </a:solidFill>
              </a:rPr>
              <a:t>Torre Tavira (camera obscura) </a:t>
            </a:r>
            <a:r>
              <a:rPr lang="es-ES" sz="2400" b="1" dirty="0" err="1" smtClean="0">
                <a:solidFill>
                  <a:schemeClr val="bg1"/>
                </a:solidFill>
              </a:rPr>
              <a:t>visit</a:t>
            </a:r>
            <a:endParaRPr lang="es-E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bg1"/>
                </a:solidFill>
              </a:rPr>
              <a:t>Picnic lunch at </a:t>
            </a:r>
            <a:r>
              <a:rPr lang="es-ES" sz="2400" b="1" dirty="0" err="1" smtClean="0">
                <a:solidFill>
                  <a:schemeClr val="bg1"/>
                </a:solidFill>
              </a:rPr>
              <a:t>the</a:t>
            </a:r>
            <a:r>
              <a:rPr lang="es-ES" sz="2400" b="1" dirty="0" smtClean="0">
                <a:solidFill>
                  <a:schemeClr val="bg1"/>
                </a:solidFill>
              </a:rPr>
              <a:t> Parque Genovés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12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31" y="905779"/>
            <a:ext cx="1449898" cy="616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83" y="1985808"/>
            <a:ext cx="3672845" cy="2754634"/>
          </a:xfrm>
          <a:prstGeom prst="rect">
            <a:avLst/>
          </a:prstGeom>
        </p:spPr>
      </p:pic>
      <p:pic>
        <p:nvPicPr>
          <p:cNvPr id="7" name="Content Placeholder 6" descr="Roman Catholic Diocese of Cádiz y Ceuta - Wikipedia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618" y="2414541"/>
            <a:ext cx="4256232" cy="3192175"/>
          </a:xfrm>
        </p:spPr>
      </p:pic>
    </p:spTree>
    <p:extLst>
      <p:ext uri="{BB962C8B-B14F-4D97-AF65-F5344CB8AC3E}">
        <p14:creationId xmlns:p14="http://schemas.microsoft.com/office/powerpoint/2010/main" val="40847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hopping for ingredients at the market and cooking paella for supper…..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2" y="2781099"/>
            <a:ext cx="4800598" cy="3600448"/>
          </a:xfrm>
        </p:spPr>
      </p:pic>
    </p:spTree>
    <p:extLst>
      <p:ext uri="{BB962C8B-B14F-4D97-AF65-F5344CB8AC3E}">
        <p14:creationId xmlns:p14="http://schemas.microsoft.com/office/powerpoint/2010/main" val="40421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Flamenco dancing…</a:t>
            </a:r>
            <a:endParaRPr lang="en-GB" dirty="0"/>
          </a:p>
        </p:txBody>
      </p:sp>
      <p:pic>
        <p:nvPicPr>
          <p:cNvPr id="6" name="Content Placeholder 5" descr="File:Flamenco dancer 346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83" y="2123447"/>
            <a:ext cx="3723735" cy="4655387"/>
          </a:xfrm>
        </p:spPr>
      </p:pic>
    </p:spTree>
    <p:extLst>
      <p:ext uri="{BB962C8B-B14F-4D97-AF65-F5344CB8AC3E}">
        <p14:creationId xmlns:p14="http://schemas.microsoft.com/office/powerpoint/2010/main" val="36553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222" y="565485"/>
            <a:ext cx="9624960" cy="1661850"/>
          </a:xfrm>
        </p:spPr>
        <p:txBody>
          <a:bodyPr/>
          <a:lstStyle/>
          <a:p>
            <a:pPr algn="ctr"/>
            <a:r>
              <a:rPr lang="es-ES" dirty="0" err="1" smtClean="0"/>
              <a:t>Cost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trip</a:t>
            </a:r>
            <a:r>
              <a:rPr lang="es-ES" dirty="0" smtClean="0"/>
              <a:t>…..£400 </a:t>
            </a:r>
            <a:r>
              <a:rPr lang="es-ES" sz="2000" dirty="0" smtClean="0"/>
              <a:t>in 3 instalments…</a:t>
            </a:r>
            <a:br>
              <a:rPr lang="es-ES" sz="2000" dirty="0" smtClean="0"/>
            </a:br>
            <a:r>
              <a:rPr lang="es-ES" sz="2000" dirty="0" smtClean="0"/>
              <a:t>(</a:t>
            </a:r>
            <a:r>
              <a:rPr lang="es-ES" sz="2000" dirty="0" err="1" smtClean="0"/>
              <a:t>deadline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1st instalemnt-15th </a:t>
            </a:r>
            <a:r>
              <a:rPr lang="es-ES" sz="2000" dirty="0" err="1" smtClean="0"/>
              <a:t>September</a:t>
            </a:r>
            <a:r>
              <a:rPr lang="es-ES" sz="2000" dirty="0" smtClean="0"/>
              <a:t> </a:t>
            </a:r>
            <a:r>
              <a:rPr lang="es-ES" sz="2000" dirty="0" err="1" smtClean="0"/>
              <a:t>if</a:t>
            </a:r>
            <a:r>
              <a:rPr lang="es-ES" sz="2000" dirty="0" smtClean="0"/>
              <a:t> </a:t>
            </a:r>
            <a:r>
              <a:rPr lang="es-ES" sz="2000" dirty="0" err="1" smtClean="0"/>
              <a:t>you</a:t>
            </a:r>
            <a:r>
              <a:rPr lang="es-ES" sz="2000" dirty="0" smtClean="0"/>
              <a:t> </a:t>
            </a:r>
            <a:r>
              <a:rPr lang="es-ES" sz="2000" dirty="0" err="1" smtClean="0"/>
              <a:t>wish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your</a:t>
            </a:r>
            <a:r>
              <a:rPr lang="es-ES" sz="2000" dirty="0" smtClean="0"/>
              <a:t> </a:t>
            </a:r>
            <a:r>
              <a:rPr lang="es-ES" sz="2000" dirty="0" err="1" smtClean="0"/>
              <a:t>child</a:t>
            </a:r>
            <a:r>
              <a:rPr lang="es-ES" sz="2000" dirty="0" smtClean="0"/>
              <a:t> to </a:t>
            </a:r>
            <a:r>
              <a:rPr lang="es-ES" sz="2000" dirty="0" err="1" smtClean="0"/>
              <a:t>go</a:t>
            </a:r>
            <a:r>
              <a:rPr lang="es-ES" sz="2000" dirty="0" smtClean="0"/>
              <a:t>)</a:t>
            </a:r>
            <a:endParaRPr lang="es-E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Due now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£150</a:t>
            </a:r>
            <a:endParaRPr lang="en-GB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November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£150</a:t>
            </a:r>
            <a:endParaRPr lang="en-GB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January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£100</a:t>
            </a:r>
            <a:endParaRPr lang="en-GB" sz="3200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31" y="905779"/>
            <a:ext cx="1449898" cy="61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222" y="565485"/>
            <a:ext cx="9624960" cy="1661850"/>
          </a:xfrm>
        </p:spPr>
        <p:txBody>
          <a:bodyPr>
            <a:normAutofit/>
          </a:bodyPr>
          <a:lstStyle/>
          <a:p>
            <a:pPr algn="ctr"/>
            <a:r>
              <a:rPr lang="es-ES" sz="4000" dirty="0" err="1" smtClean="0"/>
              <a:t>What</a:t>
            </a:r>
            <a:r>
              <a:rPr lang="es-ES" sz="4000" dirty="0" smtClean="0"/>
              <a:t> </a:t>
            </a:r>
            <a:r>
              <a:rPr lang="es-ES" sz="4000" dirty="0" err="1" smtClean="0"/>
              <a:t>next</a:t>
            </a:r>
            <a:r>
              <a:rPr lang="es-ES" sz="4000" dirty="0" smtClean="0"/>
              <a:t>……</a:t>
            </a:r>
            <a:endParaRPr lang="es-E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5"/>
          </p:nvPr>
        </p:nvSpPr>
        <p:spPr>
          <a:xfrm>
            <a:off x="220757" y="3978755"/>
            <a:ext cx="11666443" cy="246235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</a:rPr>
              <a:t>First instalment (£</a:t>
            </a:r>
            <a:r>
              <a:rPr lang="en-GB" sz="2500" b="1" dirty="0" smtClean="0">
                <a:solidFill>
                  <a:schemeClr val="bg1"/>
                </a:solidFill>
              </a:rPr>
              <a:t>150</a:t>
            </a:r>
            <a:r>
              <a:rPr lang="en-GB" sz="2500" b="1" dirty="0">
                <a:solidFill>
                  <a:schemeClr val="bg1"/>
                </a:solidFill>
              </a:rPr>
              <a:t>) is due </a:t>
            </a:r>
            <a:r>
              <a:rPr lang="en-GB" sz="2500" b="1" u="sng" dirty="0">
                <a:solidFill>
                  <a:schemeClr val="bg1"/>
                </a:solidFill>
              </a:rPr>
              <a:t>no later than Friday </a:t>
            </a:r>
            <a:r>
              <a:rPr lang="en-GB" sz="2500" b="1" u="sng" dirty="0" smtClean="0">
                <a:solidFill>
                  <a:schemeClr val="bg1"/>
                </a:solidFill>
              </a:rPr>
              <a:t>16</a:t>
            </a:r>
            <a:r>
              <a:rPr lang="en-GB" sz="2500" b="1" u="sng" baseline="30000" dirty="0" smtClean="0">
                <a:solidFill>
                  <a:schemeClr val="bg1"/>
                </a:solidFill>
              </a:rPr>
              <a:t>th</a:t>
            </a:r>
            <a:r>
              <a:rPr lang="en-GB" sz="2500" b="1" u="sng" dirty="0" smtClean="0">
                <a:solidFill>
                  <a:schemeClr val="bg1"/>
                </a:solidFill>
              </a:rPr>
              <a:t> September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b="1" dirty="0" smtClean="0">
                <a:solidFill>
                  <a:schemeClr val="bg1"/>
                </a:solidFill>
              </a:rPr>
              <a:t>Hand </a:t>
            </a:r>
            <a:r>
              <a:rPr lang="en-GB" sz="2500" b="1" dirty="0">
                <a:solidFill>
                  <a:schemeClr val="bg1"/>
                </a:solidFill>
              </a:rPr>
              <a:t>in a photocopy of your child’s passport </a:t>
            </a:r>
            <a:r>
              <a:rPr lang="en-GB" sz="2500" b="1" dirty="0" smtClean="0">
                <a:solidFill>
                  <a:schemeClr val="bg1"/>
                </a:solidFill>
              </a:rPr>
              <a:t>to </a:t>
            </a:r>
            <a:r>
              <a:rPr lang="en-GB" sz="2500" b="1" dirty="0">
                <a:solidFill>
                  <a:schemeClr val="bg1"/>
                </a:solidFill>
              </a:rPr>
              <a:t>secure your child’s place on </a:t>
            </a:r>
            <a:r>
              <a:rPr lang="en-GB" sz="2500" b="1" dirty="0" smtClean="0">
                <a:solidFill>
                  <a:schemeClr val="bg1"/>
                </a:solidFill>
              </a:rPr>
              <a:t>the </a:t>
            </a:r>
            <a:r>
              <a:rPr lang="en-GB" sz="2500" b="1" dirty="0">
                <a:solidFill>
                  <a:schemeClr val="bg1"/>
                </a:solidFill>
              </a:rPr>
              <a:t>trip</a:t>
            </a:r>
            <a:r>
              <a:rPr lang="en-GB" sz="2500" b="1" dirty="0" smtClean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b="1" dirty="0" smtClean="0">
                <a:solidFill>
                  <a:schemeClr val="bg1"/>
                </a:solidFill>
              </a:rPr>
              <a:t>If your child’s passport expires by April 2023 apply for a new one now. There were long delays processing passports for the last group.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b="1" dirty="0" smtClean="0">
                <a:solidFill>
                  <a:schemeClr val="bg1"/>
                </a:solidFill>
              </a:rPr>
              <a:t>Check if you have a GHIC card for your child and if not apply for one now</a:t>
            </a:r>
            <a:endParaRPr lang="en-GB" sz="25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b="1" dirty="0">
              <a:solidFill>
                <a:schemeClr val="bg1"/>
              </a:solidFill>
            </a:endParaRPr>
          </a:p>
          <a:p>
            <a:endParaRPr lang="en-GB" sz="25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6"/>
          </p:nvPr>
        </p:nvSpPr>
        <p:spPr>
          <a:xfrm flipH="1" flipV="1">
            <a:off x="6931827" y="5936186"/>
            <a:ext cx="87438" cy="45719"/>
          </a:xfrm>
        </p:spPr>
        <p:txBody>
          <a:bodyPr>
            <a:normAutofit fontScale="25000" lnSpcReduction="20000"/>
          </a:bodyPr>
          <a:lstStyle/>
          <a:p>
            <a:endParaRPr lang="en-GB" sz="3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7"/>
          </p:nvPr>
        </p:nvSpPr>
        <p:spPr>
          <a:xfrm flipV="1">
            <a:off x="7224156" y="5936186"/>
            <a:ext cx="235423" cy="45719"/>
          </a:xfrm>
        </p:spPr>
        <p:txBody>
          <a:bodyPr>
            <a:normAutofit fontScale="25000" lnSpcReduction="20000"/>
          </a:bodyPr>
          <a:lstStyle/>
          <a:p>
            <a:endParaRPr lang="en-GB" sz="3200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31" y="905779"/>
            <a:ext cx="1449898" cy="61620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" name="Picture 11" descr="Hai Duong eRegulati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6623" y="1594969"/>
            <a:ext cx="1773928" cy="2365237"/>
          </a:xfrm>
          <a:prstGeom prst="rect">
            <a:avLst/>
          </a:prstGeom>
        </p:spPr>
      </p:pic>
      <p:pic>
        <p:nvPicPr>
          <p:cNvPr id="13" name="Picture 12" descr="Plus 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070" y="2135296"/>
            <a:ext cx="979413" cy="979413"/>
          </a:xfrm>
          <a:prstGeom prst="rect">
            <a:avLst/>
          </a:prstGeom>
        </p:spPr>
      </p:pic>
      <p:pic>
        <p:nvPicPr>
          <p:cNvPr id="14" name="Picture 13" descr="Hand Putting Deposit Into Piggy Bank | Flickr - Photo Sharing!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37" y="1740930"/>
            <a:ext cx="2536658" cy="1978593"/>
          </a:xfrm>
          <a:prstGeom prst="rect">
            <a:avLst/>
          </a:prstGeom>
        </p:spPr>
      </p:pic>
      <p:pic>
        <p:nvPicPr>
          <p:cNvPr id="16" name="Picture 15" descr="The IPKat: Monday miscellan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776" y="2161373"/>
            <a:ext cx="1760621" cy="1558150"/>
          </a:xfrm>
          <a:prstGeom prst="rect">
            <a:avLst/>
          </a:prstGeom>
        </p:spPr>
      </p:pic>
      <p:pic>
        <p:nvPicPr>
          <p:cNvPr id="15" name="Picture 14" descr="Plus 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93" y="2233915"/>
            <a:ext cx="782177" cy="7821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5871" y="2233915"/>
            <a:ext cx="2166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GHIC card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2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go to Spain?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81464"/>
            <a:ext cx="9613861" cy="4608094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To truly understand </a:t>
            </a:r>
            <a:r>
              <a:rPr lang="en-GB" sz="2800" b="1" dirty="0">
                <a:solidFill>
                  <a:schemeClr val="bg1"/>
                </a:solidFill>
              </a:rPr>
              <a:t>the purpose of language learning</a:t>
            </a:r>
            <a:r>
              <a:rPr lang="en-GB" sz="2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GB" sz="2800" b="1" dirty="0" smtClean="0">
                <a:solidFill>
                  <a:schemeClr val="bg1"/>
                </a:solidFill>
              </a:rPr>
              <a:t>A chance to put into practice their in-class language learning.</a:t>
            </a:r>
          </a:p>
          <a:p>
            <a:r>
              <a:rPr lang="en-GB" sz="2800" b="1" dirty="0" smtClean="0">
                <a:solidFill>
                  <a:schemeClr val="bg1"/>
                </a:solidFill>
              </a:rPr>
              <a:t>To communicate with native Spanish speakers in real life situations.</a:t>
            </a:r>
          </a:p>
          <a:p>
            <a:r>
              <a:rPr lang="en-GB" sz="2800" b="1" dirty="0" smtClean="0">
                <a:solidFill>
                  <a:schemeClr val="bg1"/>
                </a:solidFill>
              </a:rPr>
              <a:t>To experience full emersion in the target language. 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To explore </a:t>
            </a:r>
            <a:r>
              <a:rPr lang="en-GB" sz="2800" b="1" dirty="0" smtClean="0">
                <a:solidFill>
                  <a:schemeClr val="bg1"/>
                </a:solidFill>
              </a:rPr>
              <a:t>and reflect upon the </a:t>
            </a:r>
            <a:r>
              <a:rPr lang="en-GB" sz="2800" b="1" dirty="0">
                <a:solidFill>
                  <a:schemeClr val="bg1"/>
                </a:solidFill>
              </a:rPr>
              <a:t>culture and customs of another country</a:t>
            </a:r>
            <a:r>
              <a:rPr lang="en-GB" sz="2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GB" sz="2800" b="1" dirty="0" smtClean="0">
                <a:solidFill>
                  <a:schemeClr val="bg1"/>
                </a:solidFill>
              </a:rPr>
              <a:t>To develop team-building skills and to bond as a class.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3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Where</a:t>
            </a:r>
            <a:r>
              <a:rPr lang="es-ES" dirty="0" smtClean="0"/>
              <a:t>? ……. </a:t>
            </a:r>
            <a:r>
              <a:rPr lang="es-ES" dirty="0" err="1" smtClean="0"/>
              <a:t>Location</a:t>
            </a:r>
            <a:endParaRPr lang="es-ES" dirty="0"/>
          </a:p>
        </p:txBody>
      </p:sp>
      <p:pic>
        <p:nvPicPr>
          <p:cNvPr id="4" name="Picture 2" descr="\\SPARK3-PC\Users\Spark3\Documents\Spark Docs\6. Multi-media + Designs\1. Photos + Icons\6. Web photos+downsized\6. Icons\Banners Top\Loc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1" y="2337078"/>
            <a:ext cx="8123326" cy="2894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31" y="905779"/>
            <a:ext cx="1449898" cy="61620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5906" y="2368536"/>
            <a:ext cx="3791075" cy="39022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bg1"/>
                </a:solidFill>
              </a:rPr>
              <a:t>El Puerto de Santa María, </a:t>
            </a:r>
            <a:r>
              <a:rPr lang="es-ES" sz="2400" b="1" dirty="0" err="1" smtClean="0">
                <a:solidFill>
                  <a:schemeClr val="bg1"/>
                </a:solidFill>
              </a:rPr>
              <a:t>Cadiz</a:t>
            </a:r>
            <a:r>
              <a:rPr lang="es-ES" sz="2400" b="1" dirty="0" smtClean="0">
                <a:solidFill>
                  <a:schemeClr val="bg1"/>
                </a:solidFill>
              </a:rPr>
              <a:t> in </a:t>
            </a:r>
            <a:r>
              <a:rPr lang="es-ES" sz="2400" b="1" dirty="0" err="1">
                <a:solidFill>
                  <a:schemeClr val="bg1"/>
                </a:solidFill>
              </a:rPr>
              <a:t>s</a:t>
            </a:r>
            <a:r>
              <a:rPr lang="es-ES" sz="2400" b="1" dirty="0" err="1" smtClean="0">
                <a:solidFill>
                  <a:schemeClr val="bg1"/>
                </a:solidFill>
              </a:rPr>
              <a:t>outhern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Spain</a:t>
            </a:r>
            <a:endParaRPr lang="es-E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bg1"/>
                </a:solidFill>
              </a:rPr>
              <a:t>A </a:t>
            </a:r>
            <a:r>
              <a:rPr lang="es-ES" sz="2400" b="1" dirty="0" err="1" smtClean="0">
                <a:solidFill>
                  <a:schemeClr val="bg1"/>
                </a:solidFill>
              </a:rPr>
              <a:t>small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beach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town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with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little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foreign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tourism</a:t>
            </a:r>
            <a:endParaRPr lang="es-ES" sz="2400" b="1" dirty="0" smtClean="0">
              <a:solidFill>
                <a:schemeClr val="bg1"/>
              </a:solidFill>
            </a:endParaRPr>
          </a:p>
          <a:p>
            <a:endParaRPr lang="es-ES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err="1" smtClean="0">
                <a:solidFill>
                  <a:schemeClr val="bg1"/>
                </a:solidFill>
              </a:rPr>
              <a:t>Spark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Spanish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Residence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on</a:t>
            </a:r>
            <a:r>
              <a:rPr lang="es-ES" sz="2400" b="1" dirty="0" smtClean="0">
                <a:solidFill>
                  <a:schemeClr val="bg1"/>
                </a:solidFill>
              </a:rPr>
              <a:t> a </a:t>
            </a:r>
            <a:r>
              <a:rPr lang="es-ES" sz="2400" b="1" dirty="0" err="1" smtClean="0">
                <a:solidFill>
                  <a:schemeClr val="bg1"/>
                </a:solidFill>
              </a:rPr>
              <a:t>quiet</a:t>
            </a:r>
            <a:r>
              <a:rPr lang="es-ES" sz="2400" b="1" dirty="0" smtClean="0">
                <a:solidFill>
                  <a:schemeClr val="bg1"/>
                </a:solidFill>
              </a:rPr>
              <a:t>, residencial </a:t>
            </a:r>
            <a:r>
              <a:rPr lang="es-ES" sz="2400" b="1" dirty="0" err="1" smtClean="0">
                <a:solidFill>
                  <a:schemeClr val="bg1"/>
                </a:solidFill>
              </a:rPr>
              <a:t>street</a:t>
            </a:r>
            <a:endParaRPr lang="es-E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32312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13573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When? </a:t>
            </a:r>
            <a:br>
              <a:rPr lang="en-GB" dirty="0" smtClean="0"/>
            </a:br>
            <a:r>
              <a:rPr lang="en-GB" dirty="0" smtClean="0"/>
              <a:t>Departure Dates- 2 separate Y6 classes to travel to Spain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First class: </a:t>
            </a:r>
            <a:r>
              <a:rPr lang="en-US" sz="2800" b="1" dirty="0">
                <a:solidFill>
                  <a:schemeClr val="bg1"/>
                </a:solidFill>
              </a:rPr>
              <a:t>Monday </a:t>
            </a:r>
            <a:r>
              <a:rPr lang="en-US" sz="2800" b="1" dirty="0" smtClean="0">
                <a:solidFill>
                  <a:schemeClr val="bg1"/>
                </a:solidFill>
              </a:rPr>
              <a:t>15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</a:rPr>
              <a:t> May 2023- Friday 19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</a:rPr>
              <a:t> May 2023</a:t>
            </a:r>
          </a:p>
          <a:p>
            <a:r>
              <a:rPr lang="en-GB" sz="2800" b="1" dirty="0" smtClean="0">
                <a:solidFill>
                  <a:schemeClr val="bg1"/>
                </a:solidFill>
              </a:rPr>
              <a:t>Second class: </a:t>
            </a:r>
            <a:r>
              <a:rPr lang="en-US" sz="2800" b="1" dirty="0">
                <a:solidFill>
                  <a:schemeClr val="bg1"/>
                </a:solidFill>
              </a:rPr>
              <a:t>Monday </a:t>
            </a:r>
            <a:r>
              <a:rPr lang="en-US" sz="2800" b="1" dirty="0" smtClean="0">
                <a:solidFill>
                  <a:schemeClr val="bg1"/>
                </a:solidFill>
              </a:rPr>
              <a:t>22nd </a:t>
            </a:r>
            <a:r>
              <a:rPr lang="en-US" sz="2800" b="1" dirty="0">
                <a:solidFill>
                  <a:schemeClr val="bg1"/>
                </a:solidFill>
              </a:rPr>
              <a:t>May 2023- Friday </a:t>
            </a:r>
            <a:r>
              <a:rPr lang="en-US" sz="2800" b="1" dirty="0" smtClean="0">
                <a:solidFill>
                  <a:schemeClr val="bg1"/>
                </a:solidFill>
              </a:rPr>
              <a:t>26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May 2023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GB" sz="2800" b="1" dirty="0" smtClean="0">
                <a:solidFill>
                  <a:schemeClr val="bg1"/>
                </a:solidFill>
              </a:rPr>
              <a:t>Travel to the airport by private coach</a:t>
            </a:r>
          </a:p>
          <a:p>
            <a:r>
              <a:rPr lang="en-GB" sz="2800" b="1" dirty="0" smtClean="0">
                <a:solidFill>
                  <a:schemeClr val="bg1"/>
                </a:solidFill>
              </a:rPr>
              <a:t>Arrive at airport by lunchtime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31" y="929529"/>
            <a:ext cx="1449898" cy="61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50" y="1448634"/>
            <a:ext cx="4147575" cy="27650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Spark </a:t>
            </a:r>
            <a:r>
              <a:rPr lang="es-ES" dirty="0" err="1" smtClean="0"/>
              <a:t>Residence</a:t>
            </a:r>
            <a:r>
              <a:rPr lang="es-ES" dirty="0" smtClean="0"/>
              <a:t> </a:t>
            </a:r>
            <a:r>
              <a:rPr lang="es-ES" dirty="0" err="1"/>
              <a:t>B</a:t>
            </a:r>
            <a:r>
              <a:rPr lang="es-ES" dirty="0" err="1" smtClean="0"/>
              <a:t>edrooms</a:t>
            </a:r>
            <a:r>
              <a:rPr lang="es-ES" dirty="0" smtClean="0"/>
              <a:t> and </a:t>
            </a:r>
            <a:r>
              <a:rPr lang="es-ES" dirty="0" err="1"/>
              <a:t>K</a:t>
            </a:r>
            <a:r>
              <a:rPr lang="es-ES" dirty="0" err="1" smtClean="0"/>
              <a:t>itchen</a:t>
            </a:r>
            <a:endParaRPr lang="es-ES" dirty="0"/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31" y="905779"/>
            <a:ext cx="1449898" cy="61620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53" y="4003802"/>
            <a:ext cx="3890740" cy="28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551" y="1658515"/>
            <a:ext cx="3935449" cy="288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" name="Rectángulo 17"/>
          <p:cNvSpPr/>
          <p:nvPr/>
        </p:nvSpPr>
        <p:spPr>
          <a:xfrm>
            <a:off x="115905" y="2638707"/>
            <a:ext cx="5286274" cy="3465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bg1"/>
                </a:solidFill>
              </a:rPr>
              <a:t>13 </a:t>
            </a:r>
            <a:r>
              <a:rPr lang="es-ES" sz="2800" b="1" dirty="0" err="1" smtClean="0">
                <a:solidFill>
                  <a:schemeClr val="bg1"/>
                </a:solidFill>
              </a:rPr>
              <a:t>rooms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</a:rPr>
              <a:t>on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</a:rPr>
              <a:t>the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</a:rPr>
              <a:t>first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</a:rPr>
              <a:t>floor</a:t>
            </a:r>
            <a:endParaRPr lang="es-ES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bg1"/>
                </a:solidFill>
              </a:rPr>
              <a:t>2 – 6 </a:t>
            </a:r>
            <a:r>
              <a:rPr lang="es-ES" sz="2800" b="1" dirty="0" err="1" smtClean="0">
                <a:solidFill>
                  <a:schemeClr val="bg1"/>
                </a:solidFill>
              </a:rPr>
              <a:t>students</a:t>
            </a:r>
            <a:r>
              <a:rPr lang="es-ES" sz="2800" b="1" dirty="0" smtClean="0">
                <a:solidFill>
                  <a:schemeClr val="bg1"/>
                </a:solidFill>
              </a:rPr>
              <a:t> per </a:t>
            </a:r>
            <a:r>
              <a:rPr lang="es-ES" sz="2800" b="1" dirty="0" err="1" smtClean="0">
                <a:solidFill>
                  <a:schemeClr val="bg1"/>
                </a:solidFill>
              </a:rPr>
              <a:t>room</a:t>
            </a:r>
            <a:endParaRPr lang="es-ES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err="1" smtClean="0">
                <a:solidFill>
                  <a:schemeClr val="bg1"/>
                </a:solidFill>
              </a:rPr>
              <a:t>All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</a:rPr>
              <a:t>rooms</a:t>
            </a:r>
            <a:r>
              <a:rPr lang="es-ES" sz="2800" b="1" dirty="0" smtClean="0">
                <a:solidFill>
                  <a:schemeClr val="bg1"/>
                </a:solidFill>
              </a:rPr>
              <a:t> en suite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err="1" smtClean="0">
                <a:solidFill>
                  <a:schemeClr val="bg1"/>
                </a:solidFill>
              </a:rPr>
              <a:t>Kitchen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</a:rPr>
              <a:t>facilities</a:t>
            </a:r>
            <a:endParaRPr lang="es-ES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bg1"/>
                </a:solidFill>
              </a:rPr>
              <a:t>Exclusive </a:t>
            </a:r>
            <a:r>
              <a:rPr lang="es-ES" sz="2800" b="1" dirty="0" err="1" smtClean="0">
                <a:solidFill>
                  <a:schemeClr val="bg1"/>
                </a:solidFill>
              </a:rPr>
              <a:t>usage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</a:rPr>
              <a:t>for</a:t>
            </a:r>
            <a:r>
              <a:rPr lang="es-ES" sz="2800" b="1" dirty="0" smtClean="0">
                <a:solidFill>
                  <a:schemeClr val="bg1"/>
                </a:solidFill>
              </a:rPr>
              <a:t> St. </a:t>
            </a:r>
            <a:r>
              <a:rPr lang="es-ES" sz="2800" b="1" dirty="0" err="1" smtClean="0">
                <a:solidFill>
                  <a:schemeClr val="bg1"/>
                </a:solidFill>
              </a:rPr>
              <a:t>Stephen’s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</a:rPr>
              <a:t>students</a:t>
            </a:r>
            <a:r>
              <a:rPr lang="es-ES" sz="2800" b="1" dirty="0" smtClean="0">
                <a:solidFill>
                  <a:schemeClr val="bg1"/>
                </a:solidFill>
              </a:rPr>
              <a:t> and </a:t>
            </a:r>
            <a:r>
              <a:rPr lang="es-ES" sz="2800" b="1" dirty="0" err="1" smtClean="0">
                <a:solidFill>
                  <a:schemeClr val="bg1"/>
                </a:solidFill>
              </a:rPr>
              <a:t>teachers</a:t>
            </a:r>
            <a:endParaRPr lang="es-E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Spark</a:t>
            </a:r>
            <a:r>
              <a:rPr lang="es-ES" dirty="0" smtClean="0"/>
              <a:t> </a:t>
            </a:r>
            <a:r>
              <a:rPr lang="es-ES" dirty="0" err="1" smtClean="0"/>
              <a:t>Residence</a:t>
            </a:r>
            <a:r>
              <a:rPr lang="es-ES" dirty="0" smtClean="0"/>
              <a:t> </a:t>
            </a:r>
            <a:r>
              <a:rPr lang="es-ES" dirty="0" err="1" smtClean="0"/>
              <a:t>Roof</a:t>
            </a:r>
            <a:r>
              <a:rPr lang="es-ES" dirty="0" smtClean="0"/>
              <a:t> Top </a:t>
            </a:r>
            <a:r>
              <a:rPr lang="es-ES" dirty="0" err="1" smtClean="0"/>
              <a:t>Terrace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261257" y="2202286"/>
            <a:ext cx="5020606" cy="3885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err="1" smtClean="0">
                <a:solidFill>
                  <a:schemeClr val="bg1"/>
                </a:solidFill>
              </a:rPr>
              <a:t>Huge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</a:rPr>
              <a:t>roof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</a:rPr>
              <a:t>terrace</a:t>
            </a:r>
            <a:endParaRPr lang="es-ES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err="1" smtClean="0">
                <a:solidFill>
                  <a:schemeClr val="bg1"/>
                </a:solidFill>
              </a:rPr>
              <a:t>Eating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</a:rPr>
              <a:t>area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</a:rPr>
              <a:t>covered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</a:rPr>
              <a:t>from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</a:rPr>
              <a:t>sun</a:t>
            </a:r>
            <a:r>
              <a:rPr lang="es-ES" sz="2800" b="1" dirty="0" smtClean="0">
                <a:solidFill>
                  <a:schemeClr val="bg1"/>
                </a:solidFill>
              </a:rPr>
              <a:t>, rain and </a:t>
            </a:r>
            <a:r>
              <a:rPr lang="es-ES" sz="2800" b="1" dirty="0" err="1" smtClean="0">
                <a:solidFill>
                  <a:schemeClr val="bg1"/>
                </a:solidFill>
              </a:rPr>
              <a:t>wind</a:t>
            </a:r>
            <a:endParaRPr lang="es-ES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bg1"/>
                </a:solidFill>
              </a:rPr>
              <a:t>BBQ, </a:t>
            </a:r>
            <a:r>
              <a:rPr lang="es-ES" sz="2800" b="1" dirty="0" err="1" smtClean="0">
                <a:solidFill>
                  <a:schemeClr val="bg1"/>
                </a:solidFill>
              </a:rPr>
              <a:t>some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</a:rPr>
              <a:t>activities</a:t>
            </a:r>
            <a:r>
              <a:rPr lang="es-ES" sz="2800" b="1" dirty="0" smtClean="0">
                <a:solidFill>
                  <a:schemeClr val="bg1"/>
                </a:solidFill>
              </a:rPr>
              <a:t> and </a:t>
            </a:r>
            <a:r>
              <a:rPr lang="es-ES" sz="2800" b="1" dirty="0" err="1" smtClean="0">
                <a:solidFill>
                  <a:schemeClr val="bg1"/>
                </a:solidFill>
              </a:rPr>
              <a:t>most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</a:rPr>
              <a:t>meal</a:t>
            </a:r>
            <a:r>
              <a:rPr lang="es-ES" sz="2800" b="1" dirty="0" smtClean="0">
                <a:solidFill>
                  <a:schemeClr val="bg1"/>
                </a:solidFill>
              </a:rPr>
              <a:t> times </a:t>
            </a:r>
            <a:r>
              <a:rPr lang="es-ES" sz="2800" b="1" dirty="0" err="1" smtClean="0">
                <a:solidFill>
                  <a:schemeClr val="bg1"/>
                </a:solidFill>
              </a:rPr>
              <a:t>spent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</a:rPr>
              <a:t>here</a:t>
            </a:r>
            <a:endParaRPr lang="es-ES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err="1" smtClean="0">
                <a:solidFill>
                  <a:schemeClr val="bg1"/>
                </a:solidFill>
              </a:rPr>
              <a:t>Outdoor</a:t>
            </a:r>
            <a:r>
              <a:rPr lang="es-ES" sz="2800" b="1" dirty="0" smtClean="0">
                <a:solidFill>
                  <a:schemeClr val="bg1"/>
                </a:solidFill>
              </a:rPr>
              <a:t> film </a:t>
            </a:r>
            <a:r>
              <a:rPr lang="es-ES" sz="2800" b="1" dirty="0" err="1" smtClean="0">
                <a:solidFill>
                  <a:schemeClr val="bg1"/>
                </a:solidFill>
              </a:rPr>
              <a:t>screening</a:t>
            </a:r>
            <a:endParaRPr lang="es-ES" sz="2800" b="1" dirty="0" smtClean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78" y="1965073"/>
            <a:ext cx="6428678" cy="482150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849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Food</a:t>
            </a:r>
            <a:endParaRPr lang="es-ES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31" y="905779"/>
            <a:ext cx="1449898" cy="616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257" y="2731325"/>
            <a:ext cx="650049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</a:rPr>
              <a:t>Toast and cereal for breakfast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</a:rPr>
              <a:t>Rolls / sandwiches, crisps, fruit and water for lunch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</a:rPr>
              <a:t>Main meal for dinner (BBQ, Spanish omelette, vegetable and pasta dishes, paella and tapas) followed by dessert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09" y="2190545"/>
            <a:ext cx="4492716" cy="3369538"/>
          </a:xfrm>
        </p:spPr>
      </p:pic>
    </p:spTree>
    <p:extLst>
      <p:ext uri="{BB962C8B-B14F-4D97-AF65-F5344CB8AC3E}">
        <p14:creationId xmlns:p14="http://schemas.microsoft.com/office/powerpoint/2010/main" val="32935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Itinerary/Activities </a:t>
            </a:r>
            <a:r>
              <a:rPr lang="en-GB" sz="1800" dirty="0" smtClean="0"/>
              <a:t>(order of activities may change for 2023)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dirty="0" smtClean="0"/>
          </a:p>
          <a:p>
            <a:endParaRPr lang="en-GB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350092"/>
              </p:ext>
            </p:extLst>
          </p:nvPr>
        </p:nvGraphicFramePr>
        <p:xfrm>
          <a:off x="397042" y="1491918"/>
          <a:ext cx="10335127" cy="5246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4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1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5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3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9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Morning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Afternoon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Evening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Day 1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Leave from school early and fly to </a:t>
                      </a:r>
                      <a:r>
                        <a:rPr lang="en-GB" sz="1500" b="1" dirty="0" smtClean="0">
                          <a:effectLst/>
                        </a:rPr>
                        <a:t>Spain.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</a:t>
                      </a:r>
                      <a:r>
                        <a:rPr lang="en-GB" sz="15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 an Andalusian town TBC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Pick up from airport and transfer to Spark school, Puerto Santa Maria (near Cadíz)- Settle into rooms</a:t>
                      </a: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effectLst/>
                        </a:rPr>
                        <a:t>Beach</a:t>
                      </a:r>
                      <a:r>
                        <a:rPr lang="en-GB" sz="1500" b="1" baseline="0" dirty="0" smtClean="0">
                          <a:effectLst/>
                        </a:rPr>
                        <a:t> &amp; </a:t>
                      </a:r>
                      <a:r>
                        <a:rPr lang="en-GB" sz="1500" b="1" dirty="0" smtClean="0">
                          <a:effectLst/>
                        </a:rPr>
                        <a:t>Rooftop </a:t>
                      </a:r>
                      <a:r>
                        <a:rPr lang="en-GB" sz="1500" b="1" dirty="0">
                          <a:effectLst/>
                        </a:rPr>
                        <a:t>BBQ dinner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Day 2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Spanish language class.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Tour of El </a:t>
                      </a:r>
                      <a:r>
                        <a:rPr lang="en-GB" sz="1500" b="1" dirty="0" smtClean="0">
                          <a:effectLst/>
                        </a:rPr>
                        <a:t>Puerto, cathedral </a:t>
                      </a:r>
                      <a:r>
                        <a:rPr lang="en-GB" sz="1500" b="1" dirty="0">
                          <a:effectLst/>
                        </a:rPr>
                        <a:t>and Moorish castle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Visit the town market to buy ingredients for paella (in Spanish!)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 </a:t>
                      </a: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Paella and </a:t>
                      </a:r>
                      <a:r>
                        <a:rPr lang="en-GB" sz="1500" b="1" dirty="0" smtClean="0">
                          <a:effectLst/>
                        </a:rPr>
                        <a:t>Beach</a:t>
                      </a:r>
                      <a:r>
                        <a:rPr lang="en-GB" sz="1500" b="1" baseline="0" dirty="0" smtClean="0">
                          <a:effectLst/>
                        </a:rPr>
                        <a:t> &amp; </a:t>
                      </a:r>
                      <a:r>
                        <a:rPr lang="en-GB" sz="1500" b="1" dirty="0" smtClean="0">
                          <a:effectLst/>
                        </a:rPr>
                        <a:t>Flamenco </a:t>
                      </a:r>
                      <a:r>
                        <a:rPr lang="en-GB" sz="1500" b="1" dirty="0">
                          <a:effectLst/>
                        </a:rPr>
                        <a:t>lesson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Day 3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Spanish language class.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Ferry to </a:t>
                      </a:r>
                      <a:r>
                        <a:rPr lang="en-GB" sz="1500" b="1" dirty="0" err="1" smtClean="0">
                          <a:effectLst/>
                        </a:rPr>
                        <a:t>Cadíz</a:t>
                      </a:r>
                      <a:r>
                        <a:rPr lang="en-GB" sz="1500" b="1" baseline="0" dirty="0">
                          <a:effectLst/>
                        </a:rPr>
                        <a:t> </a:t>
                      </a:r>
                      <a:r>
                        <a:rPr lang="en-GB" sz="1500" b="1" baseline="0" dirty="0" smtClean="0">
                          <a:effectLst/>
                        </a:rPr>
                        <a:t>&amp;</a:t>
                      </a:r>
                      <a:r>
                        <a:rPr lang="en-GB" sz="1500" b="1" dirty="0" smtClean="0">
                          <a:effectLst/>
                        </a:rPr>
                        <a:t> </a:t>
                      </a:r>
                      <a:r>
                        <a:rPr lang="en-GB" sz="1500" b="1" dirty="0" err="1" smtClean="0">
                          <a:effectLst/>
                        </a:rPr>
                        <a:t>Churros</a:t>
                      </a:r>
                      <a:r>
                        <a:rPr lang="en-GB" sz="1500" b="1" dirty="0" smtClean="0">
                          <a:effectLst/>
                        </a:rPr>
                        <a:t> con chocolate at a local cafe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effectLst/>
                        </a:rPr>
                        <a:t>Visit </a:t>
                      </a:r>
                      <a:r>
                        <a:rPr lang="en-GB" sz="1500" b="1" dirty="0">
                          <a:effectLst/>
                        </a:rPr>
                        <a:t>Torre </a:t>
                      </a:r>
                      <a:r>
                        <a:rPr lang="en-GB" sz="1500" b="1" dirty="0" err="1" smtClean="0">
                          <a:effectLst/>
                        </a:rPr>
                        <a:t>Tavira</a:t>
                      </a:r>
                      <a:r>
                        <a:rPr lang="en-GB" sz="1500" b="1" dirty="0" smtClean="0">
                          <a:effectLst/>
                        </a:rPr>
                        <a:t> camera </a:t>
                      </a:r>
                      <a:r>
                        <a:rPr lang="en-GB" sz="1500" b="1" dirty="0" err="1" smtClean="0">
                          <a:effectLst/>
                        </a:rPr>
                        <a:t>obscura</a:t>
                      </a:r>
                      <a:r>
                        <a:rPr lang="en-GB" sz="1500" b="1" dirty="0" smtClean="0">
                          <a:effectLst/>
                        </a:rPr>
                        <a:t> </a:t>
                      </a:r>
                      <a:r>
                        <a:rPr lang="en-GB" sz="1500" b="1" dirty="0">
                          <a:effectLst/>
                        </a:rPr>
                        <a:t>and </a:t>
                      </a:r>
                      <a:r>
                        <a:rPr lang="en-GB" sz="1500" b="1" dirty="0" smtClean="0">
                          <a:effectLst/>
                        </a:rPr>
                        <a:t>picnic in </a:t>
                      </a:r>
                      <a:r>
                        <a:rPr lang="en-GB" sz="1500" b="1" dirty="0" err="1" smtClean="0">
                          <a:effectLst/>
                        </a:rPr>
                        <a:t>Parque</a:t>
                      </a:r>
                      <a:r>
                        <a:rPr lang="en-GB" sz="1500" b="1" dirty="0" smtClean="0">
                          <a:effectLst/>
                        </a:rPr>
                        <a:t> </a:t>
                      </a:r>
                      <a:r>
                        <a:rPr lang="en-GB" sz="1500" b="1" dirty="0" err="1">
                          <a:effectLst/>
                        </a:rPr>
                        <a:t>Genoves</a:t>
                      </a:r>
                      <a:endParaRPr lang="en-GB" sz="15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 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effectLst/>
                        </a:rPr>
                        <a:t>Beach</a:t>
                      </a:r>
                      <a:r>
                        <a:rPr lang="en-GB" sz="1500" b="1" baseline="0" dirty="0" smtClean="0">
                          <a:effectLst/>
                        </a:rPr>
                        <a:t> &amp; </a:t>
                      </a:r>
                      <a:r>
                        <a:rPr lang="en-GB" sz="1500" b="1" dirty="0" smtClean="0">
                          <a:effectLst/>
                        </a:rPr>
                        <a:t>Rooftop </a:t>
                      </a:r>
                      <a:r>
                        <a:rPr lang="en-GB" sz="1500" b="1" dirty="0">
                          <a:effectLst/>
                        </a:rPr>
                        <a:t>dinner and film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7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Day 4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Spanish language class.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Sports</a:t>
                      </a:r>
                      <a:r>
                        <a:rPr lang="en-GB" sz="15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day: learn to play </a:t>
                      </a:r>
                      <a:r>
                        <a:rPr lang="en-GB" sz="1500" b="1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padel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Time on the beach/ final shopping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effectLst/>
                        </a:rPr>
                        <a:t>Rooftop </a:t>
                      </a:r>
                      <a:r>
                        <a:rPr lang="en-GB" sz="1500" b="1" dirty="0">
                          <a:effectLst/>
                        </a:rPr>
                        <a:t>dinner &amp; Spark slideshow presentation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1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Day 5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Packing/ transfer to airport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 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Lunch at the airport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Pick up from </a:t>
                      </a:r>
                      <a:r>
                        <a:rPr lang="en-GB" sz="1500" b="1" dirty="0" smtClean="0">
                          <a:effectLst/>
                        </a:rPr>
                        <a:t>school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5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Day of </a:t>
            </a:r>
            <a:r>
              <a:rPr lang="es-ES" dirty="0" err="1" smtClean="0"/>
              <a:t>travel</a:t>
            </a: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240711" y="2292192"/>
            <a:ext cx="5618667" cy="4252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err="1" smtClean="0">
                <a:solidFill>
                  <a:schemeClr val="bg1"/>
                </a:solidFill>
              </a:rPr>
              <a:t>Private</a:t>
            </a:r>
            <a:r>
              <a:rPr lang="es-ES" sz="2800" b="1" dirty="0" smtClean="0">
                <a:solidFill>
                  <a:schemeClr val="bg1"/>
                </a:solidFill>
              </a:rPr>
              <a:t> coach transfer </a:t>
            </a:r>
            <a:r>
              <a:rPr lang="es-ES" sz="2800" b="1" dirty="0" err="1" smtClean="0">
                <a:solidFill>
                  <a:schemeClr val="bg1"/>
                </a:solidFill>
              </a:rPr>
              <a:t>with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</a:rPr>
              <a:t>chaperone</a:t>
            </a:r>
            <a:r>
              <a:rPr lang="es-ES" sz="2800" b="1" dirty="0" smtClean="0">
                <a:solidFill>
                  <a:schemeClr val="bg1"/>
                </a:solidFill>
              </a:rPr>
              <a:t> to </a:t>
            </a:r>
            <a:r>
              <a:rPr lang="es-ES" sz="2800" b="1" dirty="0" err="1" smtClean="0">
                <a:solidFill>
                  <a:schemeClr val="bg1"/>
                </a:solidFill>
              </a:rPr>
              <a:t>take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</a:rPr>
              <a:t>the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</a:rPr>
              <a:t>group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</a:rPr>
              <a:t>onwards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</a:rPr>
              <a:t>from</a:t>
            </a:r>
            <a:r>
              <a:rPr lang="es-ES" sz="2800" b="1" dirty="0" smtClean="0">
                <a:solidFill>
                  <a:schemeClr val="bg1"/>
                </a:solidFill>
              </a:rPr>
              <a:t> Sevilla </a:t>
            </a:r>
            <a:r>
              <a:rPr lang="es-ES" sz="2800" b="1" dirty="0" err="1" smtClean="0">
                <a:solidFill>
                  <a:schemeClr val="bg1"/>
                </a:solidFill>
              </a:rPr>
              <a:t>airport</a:t>
            </a:r>
            <a:endParaRPr lang="es-ES" sz="2800" b="1" dirty="0" smtClean="0">
              <a:solidFill>
                <a:schemeClr val="bg1"/>
              </a:solidFill>
            </a:endParaRPr>
          </a:p>
          <a:p>
            <a:endParaRPr lang="es-ES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bg1"/>
                </a:solidFill>
              </a:rPr>
              <a:t>Picnic lunch in </a:t>
            </a:r>
            <a:r>
              <a:rPr lang="es-ES" sz="2800" b="1" dirty="0" err="1" smtClean="0">
                <a:solidFill>
                  <a:schemeClr val="bg1"/>
                </a:solidFill>
              </a:rPr>
              <a:t>an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>
                <a:solidFill>
                  <a:schemeClr val="bg1"/>
                </a:solidFill>
              </a:rPr>
              <a:t>A</a:t>
            </a:r>
            <a:r>
              <a:rPr lang="es-ES" sz="2800" b="1" dirty="0" err="1" smtClean="0">
                <a:solidFill>
                  <a:schemeClr val="bg1"/>
                </a:solidFill>
              </a:rPr>
              <a:t>ndalusian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</a:rPr>
              <a:t>town</a:t>
            </a:r>
            <a:r>
              <a:rPr lang="es-ES" sz="2800" b="1" dirty="0" smtClean="0">
                <a:solidFill>
                  <a:schemeClr val="bg1"/>
                </a:solidFill>
              </a:rPr>
              <a:t>/</a:t>
            </a:r>
            <a:r>
              <a:rPr lang="es-ES" sz="2800" b="1" dirty="0" err="1" smtClean="0">
                <a:solidFill>
                  <a:schemeClr val="bg1"/>
                </a:solidFill>
              </a:rPr>
              <a:t>city</a:t>
            </a:r>
            <a:r>
              <a:rPr lang="es-ES" sz="2800" b="1" dirty="0" smtClean="0">
                <a:solidFill>
                  <a:schemeClr val="bg1"/>
                </a:solidFill>
              </a:rPr>
              <a:t> TBC</a:t>
            </a:r>
          </a:p>
          <a:p>
            <a:endParaRPr lang="es-ES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err="1" smtClean="0">
                <a:solidFill>
                  <a:schemeClr val="bg1"/>
                </a:solidFill>
              </a:rPr>
              <a:t>Settling</a:t>
            </a:r>
            <a:r>
              <a:rPr lang="es-ES" sz="2800" b="1" dirty="0" smtClean="0">
                <a:solidFill>
                  <a:schemeClr val="bg1"/>
                </a:solidFill>
              </a:rPr>
              <a:t> in at </a:t>
            </a:r>
            <a:r>
              <a:rPr lang="es-ES" sz="2800" b="1" dirty="0" err="1" smtClean="0">
                <a:solidFill>
                  <a:schemeClr val="bg1"/>
                </a:solidFill>
              </a:rPr>
              <a:t>Spark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</a:rPr>
              <a:t>school</a:t>
            </a:r>
            <a:r>
              <a:rPr lang="es-ES" sz="2800" b="1" dirty="0" smtClean="0">
                <a:solidFill>
                  <a:schemeClr val="bg1"/>
                </a:solidFill>
              </a:rPr>
              <a:t>, El Puerto </a:t>
            </a:r>
            <a:r>
              <a:rPr lang="es-ES" sz="2800" b="1" dirty="0" err="1" smtClean="0">
                <a:solidFill>
                  <a:schemeClr val="bg1"/>
                </a:solidFill>
              </a:rPr>
              <a:t>by</a:t>
            </a:r>
            <a:r>
              <a:rPr lang="es-ES" sz="2800" b="1" dirty="0" smtClean="0">
                <a:solidFill>
                  <a:schemeClr val="bg1"/>
                </a:solidFill>
              </a:rPr>
              <a:t> late </a:t>
            </a:r>
            <a:r>
              <a:rPr lang="es-ES" sz="2800" b="1" dirty="0" err="1" smtClean="0">
                <a:solidFill>
                  <a:schemeClr val="bg1"/>
                </a:solidFill>
              </a:rPr>
              <a:t>afternoon</a:t>
            </a:r>
            <a:endParaRPr lang="es-ES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</p:txBody>
      </p:sp>
      <p:pic>
        <p:nvPicPr>
          <p:cNvPr id="12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31" y="905779"/>
            <a:ext cx="1449898" cy="61620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01" y="2345127"/>
            <a:ext cx="5061902" cy="3796427"/>
          </a:xfrm>
        </p:spPr>
      </p:pic>
    </p:spTree>
    <p:extLst>
      <p:ext uri="{BB962C8B-B14F-4D97-AF65-F5344CB8AC3E}">
        <p14:creationId xmlns:p14="http://schemas.microsoft.com/office/powerpoint/2010/main" val="25456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2020</TotalTime>
  <Words>699</Words>
  <Application>Microsoft Office PowerPoint</Application>
  <PresentationFormat>Widescreen</PresentationFormat>
  <Paragraphs>132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Berlin</vt:lpstr>
      <vt:lpstr>St. Stephen’s Trip to Spain – May 2023</vt:lpstr>
      <vt:lpstr>Why go to Spain?</vt:lpstr>
      <vt:lpstr>Where? ……. Location</vt:lpstr>
      <vt:lpstr>When?  Departure Dates- 2 separate Y6 classes to travel to Spain</vt:lpstr>
      <vt:lpstr>Spark Residence Bedrooms and Kitchen</vt:lpstr>
      <vt:lpstr>Spark Residence Roof Top Terrace</vt:lpstr>
      <vt:lpstr>Food</vt:lpstr>
      <vt:lpstr>Itinerary/Activities (order of activities may change for 2023)</vt:lpstr>
      <vt:lpstr>Day of travel…</vt:lpstr>
      <vt:lpstr>Daily Spanish Classes</vt:lpstr>
      <vt:lpstr>Tour of El Puerto </vt:lpstr>
      <vt:lpstr>Cádiz Outing </vt:lpstr>
      <vt:lpstr>Shopping for ingredients at the market and cooking paella for supper…..</vt:lpstr>
      <vt:lpstr>Flamenco dancing…</vt:lpstr>
      <vt:lpstr>Cost of the trip…..£400 in 3 instalments… (deadline for 1st instalemnt-15th September if you wish for your child to go)</vt:lpstr>
      <vt:lpstr>What next……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things that make this school trip cool!</dc:title>
  <dc:creator>Douglas Haines</dc:creator>
  <cp:lastModifiedBy>Lia Pereira</cp:lastModifiedBy>
  <cp:revision>141</cp:revision>
  <dcterms:created xsi:type="dcterms:W3CDTF">2015-05-04T17:05:29Z</dcterms:created>
  <dcterms:modified xsi:type="dcterms:W3CDTF">2022-09-01T14:43:41Z</dcterms:modified>
</cp:coreProperties>
</file>